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59ea29756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59ea29756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b51acc9b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b51acc9b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a04a00a6a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5a04a00a6a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b927ed39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5b927ed39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b51acc9b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5b51acc9b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a04a00a6a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a04a00a6a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192953d2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3192953d2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b51acc9b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b51acc9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9ea29756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9ea29756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b51acc9b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b51acc9b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b927ed3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b927ed3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3192953d2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3192953d2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b927ed39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b927ed39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192953d2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192953d2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200">
        <p:push dir="r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227350" y="544750"/>
            <a:ext cx="8414100" cy="28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22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Home Credit Default Risk</a:t>
            </a:r>
            <a:endParaRPr b="1" sz="5222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								</a:t>
            </a:r>
            <a:endParaRPr sz="6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22"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5438375" y="3313450"/>
            <a:ext cx="3545100" cy="13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885">
                <a:solidFill>
                  <a:schemeClr val="lt1"/>
                </a:solidFill>
              </a:rPr>
              <a:t>Krishna Chaitanya</a:t>
            </a:r>
            <a:endParaRPr sz="1885">
              <a:solidFill>
                <a:schemeClr val="lt1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885">
                <a:solidFill>
                  <a:schemeClr val="lt1"/>
                </a:solidFill>
              </a:rPr>
              <a:t>Anukriti Raj</a:t>
            </a:r>
            <a:endParaRPr sz="1885">
              <a:solidFill>
                <a:schemeClr val="lt1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885">
                <a:solidFill>
                  <a:schemeClr val="lt1"/>
                </a:solidFill>
              </a:rPr>
              <a:t>Shivi Shrivastav</a:t>
            </a:r>
            <a:endParaRPr sz="1885">
              <a:solidFill>
                <a:schemeClr val="lt1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885">
                <a:solidFill>
                  <a:schemeClr val="lt1"/>
                </a:solidFill>
              </a:rPr>
              <a:t>Litzy Carbajal</a:t>
            </a:r>
            <a:r>
              <a:rPr lang="en" sz="2085">
                <a:solidFill>
                  <a:schemeClr val="lt1"/>
                </a:solidFill>
              </a:rPr>
              <a:t> </a:t>
            </a:r>
            <a:endParaRPr sz="2085"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716975" y="2971150"/>
            <a:ext cx="21159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Group-7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/>
        </p:nvSpPr>
        <p:spPr>
          <a:xfrm>
            <a:off x="5166050" y="1090650"/>
            <a:ext cx="3876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Added</a:t>
            </a:r>
            <a:r>
              <a:rPr lang="en" sz="2300">
                <a:solidFill>
                  <a:schemeClr val="lt1"/>
                </a:solidFill>
              </a:rPr>
              <a:t> new features for the model to predict better 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4418" l="18684" r="32300" t="25000"/>
          <a:stretch/>
        </p:blipFill>
        <p:spPr>
          <a:xfrm>
            <a:off x="117275" y="155025"/>
            <a:ext cx="4971500" cy="47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20">
                <a:solidFill>
                  <a:schemeClr val="lt1"/>
                </a:solidFill>
              </a:rPr>
              <a:t>Model Results</a:t>
            </a:r>
            <a:endParaRPr b="1" sz="2020">
              <a:solidFill>
                <a:schemeClr val="lt1"/>
              </a:solidFill>
            </a:endParaRPr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297875" y="2780750"/>
            <a:ext cx="50136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LightGBM model for classification 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Best Accuracy and Run time 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00" y="1217500"/>
            <a:ext cx="8933748" cy="147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75" y="136400"/>
            <a:ext cx="3527725" cy="1784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1476" y="2260800"/>
            <a:ext cx="3650900" cy="263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/>
        </p:nvSpPr>
        <p:spPr>
          <a:xfrm>
            <a:off x="268950" y="2588550"/>
            <a:ext cx="4614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500">
                <a:solidFill>
                  <a:schemeClr val="lt1"/>
                </a:solidFill>
              </a:rPr>
              <a:t>2321 correctly predicted as defaulting</a:t>
            </a:r>
            <a:r>
              <a:rPr lang="en" sz="1800">
                <a:solidFill>
                  <a:schemeClr val="lt1"/>
                </a:solidFill>
              </a:rPr>
              <a:t> </a:t>
            </a:r>
            <a:endParaRPr sz="18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7939 </a:t>
            </a:r>
            <a:r>
              <a:rPr lang="en" sz="1500">
                <a:solidFill>
                  <a:schemeClr val="lt1"/>
                </a:solidFill>
              </a:rPr>
              <a:t>correctly</a:t>
            </a:r>
            <a:r>
              <a:rPr lang="en" sz="1500">
                <a:solidFill>
                  <a:schemeClr val="lt1"/>
                </a:solidFill>
              </a:rPr>
              <a:t> predicted as non defaulting 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20">
                <a:solidFill>
                  <a:schemeClr val="lt1"/>
                </a:solidFill>
              </a:rPr>
              <a:t>Feature Importance </a:t>
            </a:r>
            <a:endParaRPr b="1" sz="2020">
              <a:solidFill>
                <a:schemeClr val="lt1"/>
              </a:solidFill>
            </a:endParaRPr>
          </a:p>
        </p:txBody>
      </p:sp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 b="3765" l="2019" r="2268" t="5284"/>
          <a:stretch/>
        </p:blipFill>
        <p:spPr>
          <a:xfrm>
            <a:off x="1621775" y="1331500"/>
            <a:ext cx="5900451" cy="294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b="1" lang="en" sz="2200">
                <a:solidFill>
                  <a:schemeClr val="lt1"/>
                </a:solidFill>
              </a:rPr>
              <a:t>Business Impact</a:t>
            </a:r>
            <a:endParaRPr b="1"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197050" y="1221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rPr lang="en" sz="2300">
                <a:solidFill>
                  <a:schemeClr val="lt1"/>
                </a:solidFill>
                <a:highlight>
                  <a:schemeClr val="dk1"/>
                </a:highlight>
              </a:rPr>
              <a:t>Reduced defaults.</a:t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rPr lang="en" sz="2300">
                <a:solidFill>
                  <a:schemeClr val="lt1"/>
                </a:solidFill>
                <a:highlight>
                  <a:schemeClr val="dk1"/>
                </a:highlight>
              </a:rPr>
              <a:t>Minimized losses.</a:t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rPr lang="en" sz="2300">
                <a:solidFill>
                  <a:schemeClr val="lt1"/>
                </a:solidFill>
                <a:highlight>
                  <a:schemeClr val="dk1"/>
                </a:highlight>
              </a:rPr>
              <a:t>Better risk management.</a:t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rPr lang="en" sz="2300">
                <a:solidFill>
                  <a:schemeClr val="lt1"/>
                </a:solidFill>
                <a:highlight>
                  <a:schemeClr val="dk1"/>
                </a:highlight>
              </a:rPr>
              <a:t>Balanced loan portfolio.</a:t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●"/>
            </a:pPr>
            <a:r>
              <a:rPr lang="en" sz="2300">
                <a:solidFill>
                  <a:schemeClr val="lt1"/>
                </a:solidFill>
                <a:highlight>
                  <a:schemeClr val="dk1"/>
                </a:highlight>
              </a:rPr>
              <a:t>Increased interest income from on-time repayments.</a:t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highlight>
                <a:schemeClr val="dk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5700" y="1615850"/>
            <a:ext cx="28194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75855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chemeClr val="lt1"/>
                </a:solidFill>
              </a:rPr>
              <a:t>Questions?</a:t>
            </a:r>
            <a:endParaRPr sz="4000">
              <a:solidFill>
                <a:schemeClr val="lt1"/>
              </a:solidFill>
            </a:endParaRPr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238" y="1066800"/>
            <a:ext cx="5343525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32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>
                <a:solidFill>
                  <a:srgbClr val="FFFFFF"/>
                </a:solidFill>
              </a:rPr>
              <a:t>Overview</a:t>
            </a:r>
            <a:endParaRPr b="1" sz="2020">
              <a:solidFill>
                <a:srgbClr val="FFFFFF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20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73776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950">
                <a:solidFill>
                  <a:schemeClr val="lt1"/>
                </a:solidFill>
              </a:rPr>
              <a:t>Business Problem </a:t>
            </a:r>
            <a:endParaRPr sz="2950">
              <a:solidFill>
                <a:schemeClr val="lt1"/>
              </a:solidFill>
            </a:endParaRPr>
          </a:p>
          <a:p>
            <a:pPr indent="-373776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950">
                <a:solidFill>
                  <a:schemeClr val="lt1"/>
                </a:solidFill>
              </a:rPr>
              <a:t>Understanding the Data </a:t>
            </a:r>
            <a:endParaRPr sz="2950">
              <a:solidFill>
                <a:schemeClr val="lt1"/>
              </a:solidFill>
            </a:endParaRPr>
          </a:p>
          <a:p>
            <a:pPr indent="-373776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950">
                <a:solidFill>
                  <a:schemeClr val="lt1"/>
                </a:solidFill>
              </a:rPr>
              <a:t>Proposed Solution</a:t>
            </a:r>
            <a:endParaRPr sz="2950">
              <a:solidFill>
                <a:schemeClr val="lt1"/>
              </a:solidFill>
            </a:endParaRPr>
          </a:p>
          <a:p>
            <a:pPr indent="-373776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950">
                <a:solidFill>
                  <a:schemeClr val="lt1"/>
                </a:solidFill>
              </a:rPr>
              <a:t>Model Results </a:t>
            </a:r>
            <a:endParaRPr sz="2950">
              <a:solidFill>
                <a:schemeClr val="lt1"/>
              </a:solidFill>
            </a:endParaRPr>
          </a:p>
          <a:p>
            <a:pPr indent="-373776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950">
                <a:solidFill>
                  <a:schemeClr val="lt1"/>
                </a:solidFill>
              </a:rPr>
              <a:t>Business Impact </a:t>
            </a:r>
            <a:endParaRPr sz="295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800" y="905675"/>
            <a:ext cx="2249500" cy="20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332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020">
                <a:solidFill>
                  <a:srgbClr val="FFFFFF"/>
                </a:solidFill>
              </a:rPr>
              <a:t>Business Problem </a:t>
            </a:r>
            <a:endParaRPr b="1" sz="2020">
              <a:solidFill>
                <a:srgbClr val="FFFFFF"/>
              </a:solidFill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20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Helping unbanked population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Providing positive borrowing experience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Reducing loan rejections for worthy individuals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Improving loan repayment rates </a:t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4673" y="2739123"/>
            <a:ext cx="1797625" cy="179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20">
                <a:solidFill>
                  <a:schemeClr val="lt1"/>
                </a:solidFill>
              </a:rPr>
              <a:t>Proposed Solution</a:t>
            </a:r>
            <a:endParaRPr b="1" sz="2120">
              <a:solidFill>
                <a:schemeClr val="lt1"/>
              </a:solidFill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Develop a predictive analytical model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Factors influencing client defaulting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Tell whether a client is likely to default or not</a:t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163" y="2488738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20">
                <a:solidFill>
                  <a:schemeClr val="lt1"/>
                </a:solidFill>
              </a:rPr>
              <a:t>Understanding the Data</a:t>
            </a:r>
            <a:endParaRPr b="1" sz="2120">
              <a:solidFill>
                <a:schemeClr val="lt1"/>
              </a:solidFill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331900" y="1152475"/>
            <a:ext cx="4615800" cy="34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Non-defaulters are in majority </a:t>
            </a:r>
            <a:endParaRPr sz="2300">
              <a:solidFill>
                <a:schemeClr val="lt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Focus on defaulters </a:t>
            </a:r>
            <a:endParaRPr sz="23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28600" l="18481" r="53780" t="41026"/>
          <a:stretch/>
        </p:blipFill>
        <p:spPr>
          <a:xfrm>
            <a:off x="243475" y="1274225"/>
            <a:ext cx="4088428" cy="295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5234700" y="666925"/>
            <a:ext cx="3713100" cy="34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Age group 25 to 30 most likely to default</a:t>
            </a:r>
            <a:endParaRPr sz="23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2832" l="24843" r="26137" t="33233"/>
          <a:stretch/>
        </p:blipFill>
        <p:spPr>
          <a:xfrm>
            <a:off x="264475" y="666925"/>
            <a:ext cx="4825702" cy="39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1588450" y="445025"/>
            <a:ext cx="4340700" cy="12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57.1% female stand in majority  went default 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17406" l="17985" r="57385" t="44514"/>
          <a:stretch/>
        </p:blipFill>
        <p:spPr>
          <a:xfrm>
            <a:off x="5057600" y="157800"/>
            <a:ext cx="3487549" cy="28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3720825" y="3321200"/>
            <a:ext cx="41493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Civil marriage and Single clients tend to </a:t>
            </a:r>
            <a:r>
              <a:rPr lang="en" sz="2300">
                <a:solidFill>
                  <a:schemeClr val="lt1"/>
                </a:solidFill>
              </a:rPr>
              <a:t>default</a:t>
            </a:r>
            <a:r>
              <a:rPr lang="en" sz="2300">
                <a:solidFill>
                  <a:schemeClr val="lt1"/>
                </a:solidFill>
              </a:rPr>
              <a:t> 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 rotWithShape="1">
          <a:blip r:embed="rId4">
            <a:alphaModFix/>
          </a:blip>
          <a:srcRect b="12838" l="50935" r="24505" t="37340"/>
          <a:stretch/>
        </p:blipFill>
        <p:spPr>
          <a:xfrm>
            <a:off x="679075" y="2237475"/>
            <a:ext cx="2742252" cy="267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6086" l="51117" r="24464" t="42116"/>
          <a:stretch/>
        </p:blipFill>
        <p:spPr>
          <a:xfrm>
            <a:off x="4572000" y="437775"/>
            <a:ext cx="4008750" cy="33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577325" y="1607200"/>
            <a:ext cx="3713100" cy="182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85000" lnSpcReduction="20000"/>
          </a:bodyPr>
          <a:lstStyle/>
          <a:p>
            <a:pPr indent="-35274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300">
                <a:solidFill>
                  <a:schemeClr val="lt1"/>
                </a:solidFill>
              </a:rPr>
              <a:t>Customers in rented apartments / living with parents are more likely to default.</a:t>
            </a:r>
            <a:endParaRPr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7941" l="18694" r="39539" t="38833"/>
          <a:stretch/>
        </p:blipFill>
        <p:spPr>
          <a:xfrm>
            <a:off x="446874" y="445025"/>
            <a:ext cx="3994399" cy="31812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4956300" y="1546650"/>
            <a:ext cx="38760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Data shows that laborers and sales staff are the major occupations that go default 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